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2"/>
  </p:notesMasterIdLst>
  <p:handoutMasterIdLst>
    <p:handoutMasterId r:id="rId23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76" r:id="rId10"/>
    <p:sldId id="269" r:id="rId11"/>
    <p:sldId id="270" r:id="rId12"/>
    <p:sldId id="271" r:id="rId13"/>
    <p:sldId id="272" r:id="rId14"/>
    <p:sldId id="274" r:id="rId15"/>
    <p:sldId id="273" r:id="rId16"/>
    <p:sldId id="275" r:id="rId17"/>
    <p:sldId id="277" r:id="rId18"/>
    <p:sldId id="278" r:id="rId19"/>
    <p:sldId id="279" r:id="rId20"/>
    <p:sldId id="280" r:id="rId21"/>
  </p:sldIdLst>
  <p:sldSz cx="9144000" cy="6858000" type="screen4x3"/>
  <p:notesSz cx="6811963" cy="99425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5872" autoAdjust="0"/>
  </p:normalViewPr>
  <p:slideViewPr>
    <p:cSldViewPr>
      <p:cViewPr varScale="1">
        <p:scale>
          <a:sx n="65" d="100"/>
          <a:sy n="65" d="100"/>
        </p:scale>
        <p:origin x="5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746" y="-72"/>
      </p:cViewPr>
      <p:guideLst>
        <p:guide orient="horz" pos="3131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kandel\Documents\oPPEToo\Loengud\2018S\liikumisuuring\JOONISED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i_t__leh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116619696"/>
        <c:axId val="2116622416"/>
      </c:barChart>
      <c:catAx>
        <c:axId val="2116619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6622416"/>
        <c:crosses val="autoZero"/>
        <c:auto val="1"/>
        <c:lblAlgn val="ctr"/>
        <c:lblOffset val="100"/>
        <c:noMultiLvlLbl val="0"/>
      </c:catAx>
      <c:valAx>
        <c:axId val="2116622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661969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'B1-B4'!$B$141</c:f>
              <c:strCache>
                <c:ptCount val="1"/>
                <c:pt idx="0">
                  <c:v>ei pea üldse oluliseks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'B1-B4'!$A$142:$A$147</c:f>
              <c:strCache>
                <c:ptCount val="6"/>
                <c:pt idx="0">
                  <c:v>tervislikud põhjused</c:v>
                </c:pt>
                <c:pt idx="1">
                  <c:v>ajapuudus</c:v>
                </c:pt>
                <c:pt idx="2">
                  <c:v>pole sobivat kohta, kus liikumisharrastusega tegeleda</c:v>
                </c:pt>
                <c:pt idx="3">
                  <c:v>spordialaga tegelemiseks vajalikud vahendid on kallid</c:v>
                </c:pt>
                <c:pt idx="4">
                  <c:v>ei huvita</c:v>
                </c:pt>
                <c:pt idx="5">
                  <c:v>ei ole vajadust</c:v>
                </c:pt>
              </c:strCache>
            </c:strRef>
          </c:cat>
          <c:val>
            <c:numRef>
              <c:f>'B1-B4'!$B$142:$B$147</c:f>
              <c:numCache>
                <c:formatCode>###0</c:formatCode>
                <c:ptCount val="6"/>
                <c:pt idx="0">
                  <c:v>68</c:v>
                </c:pt>
                <c:pt idx="1">
                  <c:v>12</c:v>
                </c:pt>
                <c:pt idx="2">
                  <c:v>44</c:v>
                </c:pt>
                <c:pt idx="3">
                  <c:v>49</c:v>
                </c:pt>
                <c:pt idx="4">
                  <c:v>67</c:v>
                </c:pt>
                <c:pt idx="5">
                  <c:v>71</c:v>
                </c:pt>
              </c:numCache>
            </c:numRef>
          </c:val>
        </c:ser>
        <c:ser>
          <c:idx val="1"/>
          <c:order val="1"/>
          <c:tx>
            <c:strRef>
              <c:f>'B1-B4'!$C$141</c:f>
              <c:strCache>
                <c:ptCount val="1"/>
                <c:pt idx="0">
                  <c:v>mitte eriti oluliseks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'B1-B4'!$A$142:$A$147</c:f>
              <c:strCache>
                <c:ptCount val="6"/>
                <c:pt idx="0">
                  <c:v>tervislikud põhjused</c:v>
                </c:pt>
                <c:pt idx="1">
                  <c:v>ajapuudus</c:v>
                </c:pt>
                <c:pt idx="2">
                  <c:v>pole sobivat kohta, kus liikumisharrastusega tegeleda</c:v>
                </c:pt>
                <c:pt idx="3">
                  <c:v>spordialaga tegelemiseks vajalikud vahendid on kallid</c:v>
                </c:pt>
                <c:pt idx="4">
                  <c:v>ei huvita</c:v>
                </c:pt>
                <c:pt idx="5">
                  <c:v>ei ole vajadust</c:v>
                </c:pt>
              </c:strCache>
            </c:strRef>
          </c:cat>
          <c:val>
            <c:numRef>
              <c:f>'B1-B4'!$C$142:$C$147</c:f>
              <c:numCache>
                <c:formatCode>###0</c:formatCode>
                <c:ptCount val="6"/>
                <c:pt idx="0">
                  <c:v>45</c:v>
                </c:pt>
                <c:pt idx="1">
                  <c:v>32</c:v>
                </c:pt>
                <c:pt idx="2">
                  <c:v>45</c:v>
                </c:pt>
                <c:pt idx="3">
                  <c:v>51</c:v>
                </c:pt>
                <c:pt idx="4">
                  <c:v>32</c:v>
                </c:pt>
                <c:pt idx="5">
                  <c:v>42</c:v>
                </c:pt>
              </c:numCache>
            </c:numRef>
          </c:val>
        </c:ser>
        <c:ser>
          <c:idx val="2"/>
          <c:order val="2"/>
          <c:tx>
            <c:strRef>
              <c:f>'B1-B4'!$D$141</c:f>
              <c:strCache>
                <c:ptCount val="1"/>
                <c:pt idx="0">
                  <c:v>raske öelda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'B1-B4'!$A$142:$A$147</c:f>
              <c:strCache>
                <c:ptCount val="6"/>
                <c:pt idx="0">
                  <c:v>tervislikud põhjused</c:v>
                </c:pt>
                <c:pt idx="1">
                  <c:v>ajapuudus</c:v>
                </c:pt>
                <c:pt idx="2">
                  <c:v>pole sobivat kohta, kus liikumisharrastusega tegeleda</c:v>
                </c:pt>
                <c:pt idx="3">
                  <c:v>spordialaga tegelemiseks vajalikud vahendid on kallid</c:v>
                </c:pt>
                <c:pt idx="4">
                  <c:v>ei huvita</c:v>
                </c:pt>
                <c:pt idx="5">
                  <c:v>ei ole vajadust</c:v>
                </c:pt>
              </c:strCache>
            </c:strRef>
          </c:cat>
          <c:val>
            <c:numRef>
              <c:f>'B1-B4'!$D$142:$D$147</c:f>
              <c:numCache>
                <c:formatCode>###0</c:formatCode>
                <c:ptCount val="6"/>
                <c:pt idx="0">
                  <c:v>35</c:v>
                </c:pt>
                <c:pt idx="1">
                  <c:v>30</c:v>
                </c:pt>
                <c:pt idx="2">
                  <c:v>25</c:v>
                </c:pt>
                <c:pt idx="3">
                  <c:v>36</c:v>
                </c:pt>
                <c:pt idx="4">
                  <c:v>56</c:v>
                </c:pt>
                <c:pt idx="5">
                  <c:v>48</c:v>
                </c:pt>
              </c:numCache>
            </c:numRef>
          </c:val>
        </c:ser>
        <c:ser>
          <c:idx val="3"/>
          <c:order val="3"/>
          <c:tx>
            <c:strRef>
              <c:f>'B1-B4'!$E$141</c:f>
              <c:strCache>
                <c:ptCount val="1"/>
                <c:pt idx="0">
                  <c:v>üsna oluliseks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'B1-B4'!$A$142:$A$147</c:f>
              <c:strCache>
                <c:ptCount val="6"/>
                <c:pt idx="0">
                  <c:v>tervislikud põhjused</c:v>
                </c:pt>
                <c:pt idx="1">
                  <c:v>ajapuudus</c:v>
                </c:pt>
                <c:pt idx="2">
                  <c:v>pole sobivat kohta, kus liikumisharrastusega tegeleda</c:v>
                </c:pt>
                <c:pt idx="3">
                  <c:v>spordialaga tegelemiseks vajalikud vahendid on kallid</c:v>
                </c:pt>
                <c:pt idx="4">
                  <c:v>ei huvita</c:v>
                </c:pt>
                <c:pt idx="5">
                  <c:v>ei ole vajadust</c:v>
                </c:pt>
              </c:strCache>
            </c:strRef>
          </c:cat>
          <c:val>
            <c:numRef>
              <c:f>'B1-B4'!$E$142:$E$147</c:f>
              <c:numCache>
                <c:formatCode>###0</c:formatCode>
                <c:ptCount val="6"/>
                <c:pt idx="0">
                  <c:v>38</c:v>
                </c:pt>
                <c:pt idx="1">
                  <c:v>74</c:v>
                </c:pt>
                <c:pt idx="2">
                  <c:v>55</c:v>
                </c:pt>
                <c:pt idx="3">
                  <c:v>38</c:v>
                </c:pt>
                <c:pt idx="4">
                  <c:v>27</c:v>
                </c:pt>
                <c:pt idx="5">
                  <c:v>23</c:v>
                </c:pt>
              </c:numCache>
            </c:numRef>
          </c:val>
        </c:ser>
        <c:ser>
          <c:idx val="4"/>
          <c:order val="4"/>
          <c:tx>
            <c:strRef>
              <c:f>'B1-B4'!$F$141</c:f>
              <c:strCache>
                <c:ptCount val="1"/>
                <c:pt idx="0">
                  <c:v>väga oluliseks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'B1-B4'!$A$142:$A$147</c:f>
              <c:strCache>
                <c:ptCount val="6"/>
                <c:pt idx="0">
                  <c:v>tervislikud põhjused</c:v>
                </c:pt>
                <c:pt idx="1">
                  <c:v>ajapuudus</c:v>
                </c:pt>
                <c:pt idx="2">
                  <c:v>pole sobivat kohta, kus liikumisharrastusega tegeleda</c:v>
                </c:pt>
                <c:pt idx="3">
                  <c:v>spordialaga tegelemiseks vajalikud vahendid on kallid</c:v>
                </c:pt>
                <c:pt idx="4">
                  <c:v>ei huvita</c:v>
                </c:pt>
                <c:pt idx="5">
                  <c:v>ei ole vajadust</c:v>
                </c:pt>
              </c:strCache>
            </c:strRef>
          </c:cat>
          <c:val>
            <c:numRef>
              <c:f>'B1-B4'!$F$142:$F$147</c:f>
              <c:numCache>
                <c:formatCode>###0</c:formatCode>
                <c:ptCount val="6"/>
                <c:pt idx="0">
                  <c:v>16</c:v>
                </c:pt>
                <c:pt idx="1">
                  <c:v>53</c:v>
                </c:pt>
                <c:pt idx="2">
                  <c:v>32</c:v>
                </c:pt>
                <c:pt idx="3">
                  <c:v>28</c:v>
                </c:pt>
                <c:pt idx="4">
                  <c:v>17</c:v>
                </c:pt>
                <c:pt idx="5">
                  <c:v>15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049306976"/>
        <c:axId val="2049309696"/>
      </c:barChart>
      <c:catAx>
        <c:axId val="20493069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9309696"/>
        <c:crosses val="autoZero"/>
        <c:auto val="1"/>
        <c:lblAlgn val="ctr"/>
        <c:lblOffset val="100"/>
        <c:noMultiLvlLbl val="0"/>
      </c:catAx>
      <c:valAx>
        <c:axId val="2049309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9306976"/>
        <c:crosses val="max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447614636022996"/>
          <c:y val="4.5393965144698082E-4"/>
          <c:w val="0.58837057590478925"/>
          <c:h val="0.7424081377273318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'B1-B4'!$B$157</c:f>
              <c:strCache>
                <c:ptCount val="1"/>
                <c:pt idx="0">
                  <c:v>ei soovi üldse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'B1-B4'!$A$158:$A$168</c:f>
              <c:strCache>
                <c:ptCount val="11"/>
                <c:pt idx="0">
                  <c:v>jooksmine</c:v>
                </c:pt>
                <c:pt idx="1">
                  <c:v>rattaga sõitmine</c:v>
                </c:pt>
                <c:pt idx="2">
                  <c:v>võimlemine</c:v>
                </c:pt>
                <c:pt idx="3">
                  <c:v>pallimängud (mittevõistluslikud)</c:v>
                </c:pt>
                <c:pt idx="4">
                  <c:v>jõuharjutused</c:v>
                </c:pt>
                <c:pt idx="5">
                  <c:v>ujumine</c:v>
                </c:pt>
                <c:pt idx="6">
                  <c:v>kepikõnd</c:v>
                </c:pt>
                <c:pt idx="7">
                  <c:v>rühmatreeningud (aeroobika jmt)</c:v>
                </c:pt>
                <c:pt idx="8">
                  <c:v>suusatamine</c:v>
                </c:pt>
                <c:pt idx="9">
                  <c:v>matkamine</c:v>
                </c:pt>
                <c:pt idx="10">
                  <c:v>uisutamine</c:v>
                </c:pt>
              </c:strCache>
            </c:strRef>
          </c:cat>
          <c:val>
            <c:numRef>
              <c:f>'B1-B4'!$B$158:$B$168</c:f>
              <c:numCache>
                <c:formatCode>###0</c:formatCode>
                <c:ptCount val="11"/>
                <c:pt idx="0">
                  <c:v>109</c:v>
                </c:pt>
                <c:pt idx="1">
                  <c:v>24</c:v>
                </c:pt>
                <c:pt idx="2">
                  <c:v>86</c:v>
                </c:pt>
                <c:pt idx="3">
                  <c:v>89</c:v>
                </c:pt>
                <c:pt idx="4">
                  <c:v>72</c:v>
                </c:pt>
                <c:pt idx="5">
                  <c:v>56</c:v>
                </c:pt>
                <c:pt idx="6">
                  <c:v>104</c:v>
                </c:pt>
                <c:pt idx="7">
                  <c:v>97</c:v>
                </c:pt>
                <c:pt idx="8">
                  <c:v>120</c:v>
                </c:pt>
                <c:pt idx="9">
                  <c:v>48</c:v>
                </c:pt>
                <c:pt idx="10">
                  <c:v>80</c:v>
                </c:pt>
              </c:numCache>
            </c:numRef>
          </c:val>
        </c:ser>
        <c:ser>
          <c:idx val="1"/>
          <c:order val="1"/>
          <c:tx>
            <c:strRef>
              <c:f>'B1-B4'!$C$157</c:f>
              <c:strCache>
                <c:ptCount val="1"/>
                <c:pt idx="0">
                  <c:v>kui siis mõnel rahvaspordiüritusel või sõpruskonnaga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'B1-B4'!$A$158:$A$168</c:f>
              <c:strCache>
                <c:ptCount val="11"/>
                <c:pt idx="0">
                  <c:v>jooksmine</c:v>
                </c:pt>
                <c:pt idx="1">
                  <c:v>rattaga sõitmine</c:v>
                </c:pt>
                <c:pt idx="2">
                  <c:v>võimlemine</c:v>
                </c:pt>
                <c:pt idx="3">
                  <c:v>pallimängud (mittevõistluslikud)</c:v>
                </c:pt>
                <c:pt idx="4">
                  <c:v>jõuharjutused</c:v>
                </c:pt>
                <c:pt idx="5">
                  <c:v>ujumine</c:v>
                </c:pt>
                <c:pt idx="6">
                  <c:v>kepikõnd</c:v>
                </c:pt>
                <c:pt idx="7">
                  <c:v>rühmatreeningud (aeroobika jmt)</c:v>
                </c:pt>
                <c:pt idx="8">
                  <c:v>suusatamine</c:v>
                </c:pt>
                <c:pt idx="9">
                  <c:v>matkamine</c:v>
                </c:pt>
                <c:pt idx="10">
                  <c:v>uisutamine</c:v>
                </c:pt>
              </c:strCache>
            </c:strRef>
          </c:cat>
          <c:val>
            <c:numRef>
              <c:f>'B1-B4'!$C$158:$C$168</c:f>
              <c:numCache>
                <c:formatCode>###0</c:formatCode>
                <c:ptCount val="11"/>
                <c:pt idx="0">
                  <c:v>18</c:v>
                </c:pt>
                <c:pt idx="1">
                  <c:v>16</c:v>
                </c:pt>
                <c:pt idx="2">
                  <c:v>25</c:v>
                </c:pt>
                <c:pt idx="3">
                  <c:v>54</c:v>
                </c:pt>
                <c:pt idx="4">
                  <c:v>17</c:v>
                </c:pt>
                <c:pt idx="5">
                  <c:v>21</c:v>
                </c:pt>
                <c:pt idx="6">
                  <c:v>21</c:v>
                </c:pt>
                <c:pt idx="7">
                  <c:v>13</c:v>
                </c:pt>
                <c:pt idx="8">
                  <c:v>18</c:v>
                </c:pt>
                <c:pt idx="9">
                  <c:v>36</c:v>
                </c:pt>
                <c:pt idx="10">
                  <c:v>34</c:v>
                </c:pt>
              </c:numCache>
            </c:numRef>
          </c:val>
        </c:ser>
        <c:ser>
          <c:idx val="2"/>
          <c:order val="2"/>
          <c:tx>
            <c:strRef>
              <c:f>'B1-B4'!$D$157</c:f>
              <c:strCache>
                <c:ptCount val="1"/>
                <c:pt idx="0">
                  <c:v>olen kaalunud sellega tegelemist alustada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'B1-B4'!$A$158:$A$168</c:f>
              <c:strCache>
                <c:ptCount val="11"/>
                <c:pt idx="0">
                  <c:v>jooksmine</c:v>
                </c:pt>
                <c:pt idx="1">
                  <c:v>rattaga sõitmine</c:v>
                </c:pt>
                <c:pt idx="2">
                  <c:v>võimlemine</c:v>
                </c:pt>
                <c:pt idx="3">
                  <c:v>pallimängud (mittevõistluslikud)</c:v>
                </c:pt>
                <c:pt idx="4">
                  <c:v>jõuharjutused</c:v>
                </c:pt>
                <c:pt idx="5">
                  <c:v>ujumine</c:v>
                </c:pt>
                <c:pt idx="6">
                  <c:v>kepikõnd</c:v>
                </c:pt>
                <c:pt idx="7">
                  <c:v>rühmatreeningud (aeroobika jmt)</c:v>
                </c:pt>
                <c:pt idx="8">
                  <c:v>suusatamine</c:v>
                </c:pt>
                <c:pt idx="9">
                  <c:v>matkamine</c:v>
                </c:pt>
                <c:pt idx="10">
                  <c:v>uisutamine</c:v>
                </c:pt>
              </c:strCache>
            </c:strRef>
          </c:cat>
          <c:val>
            <c:numRef>
              <c:f>'B1-B4'!$D$158:$D$168</c:f>
              <c:numCache>
                <c:formatCode>###0</c:formatCode>
                <c:ptCount val="11"/>
                <c:pt idx="0">
                  <c:v>36</c:v>
                </c:pt>
                <c:pt idx="1">
                  <c:v>25</c:v>
                </c:pt>
                <c:pt idx="2">
                  <c:v>38</c:v>
                </c:pt>
                <c:pt idx="3">
                  <c:v>8</c:v>
                </c:pt>
                <c:pt idx="4">
                  <c:v>53</c:v>
                </c:pt>
                <c:pt idx="5">
                  <c:v>18</c:v>
                </c:pt>
                <c:pt idx="6">
                  <c:v>23</c:v>
                </c:pt>
                <c:pt idx="7">
                  <c:v>36</c:v>
                </c:pt>
                <c:pt idx="8">
                  <c:v>23</c:v>
                </c:pt>
                <c:pt idx="9">
                  <c:v>16</c:v>
                </c:pt>
                <c:pt idx="10">
                  <c:v>14</c:v>
                </c:pt>
              </c:numCache>
            </c:numRef>
          </c:val>
        </c:ser>
        <c:ser>
          <c:idx val="3"/>
          <c:order val="3"/>
          <c:tx>
            <c:strRef>
              <c:f>'B1-B4'!$E$157</c:f>
              <c:strCache>
                <c:ptCount val="1"/>
                <c:pt idx="0">
                  <c:v>hea meelega, kuid mitte regulaarselt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'B1-B4'!$A$158:$A$168</c:f>
              <c:strCache>
                <c:ptCount val="11"/>
                <c:pt idx="0">
                  <c:v>jooksmine</c:v>
                </c:pt>
                <c:pt idx="1">
                  <c:v>rattaga sõitmine</c:v>
                </c:pt>
                <c:pt idx="2">
                  <c:v>võimlemine</c:v>
                </c:pt>
                <c:pt idx="3">
                  <c:v>pallimängud (mittevõistluslikud)</c:v>
                </c:pt>
                <c:pt idx="4">
                  <c:v>jõuharjutused</c:v>
                </c:pt>
                <c:pt idx="5">
                  <c:v>ujumine</c:v>
                </c:pt>
                <c:pt idx="6">
                  <c:v>kepikõnd</c:v>
                </c:pt>
                <c:pt idx="7">
                  <c:v>rühmatreeningud (aeroobika jmt)</c:v>
                </c:pt>
                <c:pt idx="8">
                  <c:v>suusatamine</c:v>
                </c:pt>
                <c:pt idx="9">
                  <c:v>matkamine</c:v>
                </c:pt>
                <c:pt idx="10">
                  <c:v>uisutamine</c:v>
                </c:pt>
              </c:strCache>
            </c:strRef>
          </c:cat>
          <c:val>
            <c:numRef>
              <c:f>'B1-B4'!$E$158:$E$168</c:f>
              <c:numCache>
                <c:formatCode>###0</c:formatCode>
                <c:ptCount val="11"/>
                <c:pt idx="0">
                  <c:v>21</c:v>
                </c:pt>
                <c:pt idx="1">
                  <c:v>68</c:v>
                </c:pt>
                <c:pt idx="2">
                  <c:v>25</c:v>
                </c:pt>
                <c:pt idx="3">
                  <c:v>26</c:v>
                </c:pt>
                <c:pt idx="4">
                  <c:v>38</c:v>
                </c:pt>
                <c:pt idx="5">
                  <c:v>55</c:v>
                </c:pt>
                <c:pt idx="6">
                  <c:v>23</c:v>
                </c:pt>
                <c:pt idx="7">
                  <c:v>28</c:v>
                </c:pt>
                <c:pt idx="8">
                  <c:v>27</c:v>
                </c:pt>
                <c:pt idx="9">
                  <c:v>60</c:v>
                </c:pt>
                <c:pt idx="10">
                  <c:v>43</c:v>
                </c:pt>
              </c:numCache>
            </c:numRef>
          </c:val>
        </c:ser>
        <c:ser>
          <c:idx val="4"/>
          <c:order val="4"/>
          <c:tx>
            <c:strRef>
              <c:f>'B1-B4'!$F$157</c:f>
              <c:strCache>
                <c:ptCount val="1"/>
                <c:pt idx="0">
                  <c:v>väga hea meelega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'B1-B4'!$A$158:$A$168</c:f>
              <c:strCache>
                <c:ptCount val="11"/>
                <c:pt idx="0">
                  <c:v>jooksmine</c:v>
                </c:pt>
                <c:pt idx="1">
                  <c:v>rattaga sõitmine</c:v>
                </c:pt>
                <c:pt idx="2">
                  <c:v>võimlemine</c:v>
                </c:pt>
                <c:pt idx="3">
                  <c:v>pallimängud (mittevõistluslikud)</c:v>
                </c:pt>
                <c:pt idx="4">
                  <c:v>jõuharjutused</c:v>
                </c:pt>
                <c:pt idx="5">
                  <c:v>ujumine</c:v>
                </c:pt>
                <c:pt idx="6">
                  <c:v>kepikõnd</c:v>
                </c:pt>
                <c:pt idx="7">
                  <c:v>rühmatreeningud (aeroobika jmt)</c:v>
                </c:pt>
                <c:pt idx="8">
                  <c:v>suusatamine</c:v>
                </c:pt>
                <c:pt idx="9">
                  <c:v>matkamine</c:v>
                </c:pt>
                <c:pt idx="10">
                  <c:v>uisutamine</c:v>
                </c:pt>
              </c:strCache>
            </c:strRef>
          </c:cat>
          <c:val>
            <c:numRef>
              <c:f>'B1-B4'!$F$158:$F$168</c:f>
              <c:numCache>
                <c:formatCode>###0</c:formatCode>
                <c:ptCount val="11"/>
                <c:pt idx="0">
                  <c:v>17</c:v>
                </c:pt>
                <c:pt idx="1">
                  <c:v>68</c:v>
                </c:pt>
                <c:pt idx="2">
                  <c:v>28</c:v>
                </c:pt>
                <c:pt idx="3">
                  <c:v>23</c:v>
                </c:pt>
                <c:pt idx="4">
                  <c:v>20</c:v>
                </c:pt>
                <c:pt idx="5">
                  <c:v>51</c:v>
                </c:pt>
                <c:pt idx="6">
                  <c:v>31</c:v>
                </c:pt>
                <c:pt idx="7">
                  <c:v>27</c:v>
                </c:pt>
                <c:pt idx="8">
                  <c:v>13</c:v>
                </c:pt>
                <c:pt idx="9">
                  <c:v>41</c:v>
                </c:pt>
                <c:pt idx="10">
                  <c:v>28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116620240"/>
        <c:axId val="2116621328"/>
      </c:barChart>
      <c:catAx>
        <c:axId val="21166202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6621328"/>
        <c:crosses val="autoZero"/>
        <c:auto val="1"/>
        <c:lblAlgn val="ctr"/>
        <c:lblOffset val="100"/>
        <c:noMultiLvlLbl val="0"/>
      </c:catAx>
      <c:valAx>
        <c:axId val="2116621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6620240"/>
        <c:crosses val="max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353436395037834E-2"/>
          <c:y val="0.8578173428017668"/>
          <c:w val="0.98240920889414496"/>
          <c:h val="0.130803932080081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'B22-B32'!$B$3</c:f>
              <c:strCache>
                <c:ptCount val="1"/>
                <c:pt idx="0">
                  <c:v>Üldine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'B22-B32'!$C$1:$G$2</c:f>
              <c:strCache>
                <c:ptCount val="5"/>
                <c:pt idx="0">
                  <c:v>omaette</c:v>
                </c:pt>
                <c:pt idx="1">
                  <c:v>omal käel koos pereliikmetega</c:v>
                </c:pt>
                <c:pt idx="2">
                  <c:v>omal käel koos sõprade või tuttavatega</c:v>
                </c:pt>
                <c:pt idx="3">
                  <c:v>treeningrühmas, liikumisrühmas või treeneri juhendamisel</c:v>
                </c:pt>
                <c:pt idx="4">
                  <c:v>muul moel</c:v>
                </c:pt>
              </c:strCache>
            </c:strRef>
          </c:cat>
          <c:val>
            <c:numRef>
              <c:f>'B22-B32'!$C$3:$G$3</c:f>
              <c:numCache>
                <c:formatCode>###0%</c:formatCode>
                <c:ptCount val="5"/>
                <c:pt idx="0">
                  <c:v>0.37389202256244963</c:v>
                </c:pt>
                <c:pt idx="1">
                  <c:v>0.16438356164383561</c:v>
                </c:pt>
                <c:pt idx="2">
                  <c:v>0.19339242546333602</c:v>
                </c:pt>
                <c:pt idx="3">
                  <c:v>0.23932312651087834</c:v>
                </c:pt>
                <c:pt idx="4">
                  <c:v>2.9008863819500404E-2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17557968"/>
        <c:axId val="2117556336"/>
      </c:barChart>
      <c:catAx>
        <c:axId val="2117557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556336"/>
        <c:crosses val="autoZero"/>
        <c:auto val="1"/>
        <c:lblAlgn val="ctr"/>
        <c:lblOffset val="100"/>
        <c:noMultiLvlLbl val="0"/>
      </c:catAx>
      <c:valAx>
        <c:axId val="2117556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55796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808080"/>
      </a:solidFill>
    </a:ln>
    <a:effectLst/>
  </c:spPr>
  <c:txPr>
    <a:bodyPr/>
    <a:lstStyle/>
    <a:p>
      <a:pPr>
        <a:defRPr sz="20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83BED117-B933-7B49-98AF-1F28FE2A671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0FA04793-68CF-1643-89F1-7F66F499C9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80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xmlns="" id="{EB26E67C-1F3D-E840-9F68-95BDFD65F49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xmlns="" id="{07B62C8B-59AA-9B4A-A8AA-0E80721B9CD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800" y="9445625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A24F8EE2-3306-4818-90F7-E2C6A6AD73F2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4234212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xmlns="" id="{83E17168-5218-5A4D-B83B-933B9CC0B4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xmlns="" id="{D629DBE9-7E17-734A-ADE1-8A1808AA9FC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511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xmlns="" id="{4FF97F87-1652-3D41-A614-F83B4F8F6CC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9887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noProof="0"/>
              <a:t>Click to edit Master text styles</a:t>
            </a:r>
          </a:p>
          <a:p>
            <a:pPr lvl="1"/>
            <a:r>
              <a:rPr lang="et-EE" altLang="et-EE" noProof="0"/>
              <a:t>Second level</a:t>
            </a:r>
          </a:p>
          <a:p>
            <a:pPr lvl="2"/>
            <a:r>
              <a:rPr lang="et-EE" altLang="et-EE" noProof="0"/>
              <a:t>Third level</a:t>
            </a:r>
          </a:p>
          <a:p>
            <a:pPr lvl="3"/>
            <a:r>
              <a:rPr lang="et-EE" altLang="et-EE" noProof="0"/>
              <a:t>Fourth level</a:t>
            </a:r>
          </a:p>
          <a:p>
            <a:pPr lvl="4"/>
            <a:r>
              <a:rPr lang="et-EE" altLang="et-EE" noProof="0"/>
              <a:t>Fifth level</a:t>
            </a:r>
          </a:p>
        </p:txBody>
      </p:sp>
      <p:sp>
        <p:nvSpPr>
          <p:cNvPr id="112646" name="Rectangle 6">
            <a:extLst>
              <a:ext uri="{FF2B5EF4-FFF2-40B4-BE49-F238E27FC236}">
                <a16:creationId xmlns:a16="http://schemas.microsoft.com/office/drawing/2014/main" xmlns="" id="{7F8288DC-F907-D546-9EC7-CC36545577A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112647" name="Rectangle 7">
            <a:extLst>
              <a:ext uri="{FF2B5EF4-FFF2-40B4-BE49-F238E27FC236}">
                <a16:creationId xmlns:a16="http://schemas.microsoft.com/office/drawing/2014/main" xmlns="" id="{E8EA6E7B-26B5-8743-947A-455B2B99EE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444038"/>
            <a:ext cx="295116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/>
            </a:lvl1pPr>
          </a:lstStyle>
          <a:p>
            <a:pPr>
              <a:defRPr/>
            </a:pPr>
            <a:fld id="{E0856E3B-BB58-4BF1-96A1-AA382D621C6A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941433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8F360CB-1711-5A46-B4D1-A8EDB3250B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9390770-B4B7-D449-BCDF-4DD123F17B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60B011AA-731E-6746-BC31-FE309A2D1E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C9B29-2A78-47B3-93CB-B9572E30C310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2632530605"/>
      </p:ext>
    </p:extLst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8F360CB-1711-5A46-B4D1-A8EDB3250B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9390770-B4B7-D449-BCDF-4DD123F17B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60B011AA-731E-6746-BC31-FE309A2D1E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56A7E-4BCC-41A3-AB44-1A9F368537EF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2681507333"/>
      </p:ext>
    </p:extLst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73113"/>
            <a:ext cx="1943100" cy="53228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73113"/>
            <a:ext cx="5676900" cy="53228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8F360CB-1711-5A46-B4D1-A8EDB3250B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9390770-B4B7-D449-BCDF-4DD123F17B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60B011AA-731E-6746-BC31-FE309A2D1E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0EBFB-F5A8-4CFF-B1DD-D7DA200BAE99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1124917180"/>
      </p:ext>
    </p:extLst>
  </p:cSld>
  <p:clrMapOvr>
    <a:masterClrMapping/>
  </p:clrMapOvr>
  <p:transition advClick="0"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731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t-E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8F360CB-1711-5A46-B4D1-A8EDB3250B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390770-B4B7-D449-BCDF-4DD123F17B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60B011AA-731E-6746-BC31-FE309A2D1E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7D754-B0D9-4D66-B361-892946969347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2658027010"/>
      </p:ext>
    </p:extLst>
  </p:cSld>
  <p:clrMapOvr>
    <a:masterClrMapping/>
  </p:clrMapOvr>
  <p:transition advClick="0" advTm="1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731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t-EE" noProof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8F360CB-1711-5A46-B4D1-A8EDB3250B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390770-B4B7-D449-BCDF-4DD123F17B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60B011AA-731E-6746-BC31-FE309A2D1E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8ECC-AC1C-498E-9A7D-F6C9A6EFAE83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2513046835"/>
      </p:ext>
    </p:extLst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8F360CB-1711-5A46-B4D1-A8EDB3250B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9390770-B4B7-D449-BCDF-4DD123F17B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60B011AA-731E-6746-BC31-FE309A2D1E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7FB6C-FDE8-462C-B10E-5167D5DB4BFA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3229672927"/>
      </p:ext>
    </p:extLst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8F360CB-1711-5A46-B4D1-A8EDB3250B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9390770-B4B7-D449-BCDF-4DD123F17B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60B011AA-731E-6746-BC31-FE309A2D1E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698E4-6FF3-4161-A8E8-E5AD19336C82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3329817033"/>
      </p:ext>
    </p:extLst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8F360CB-1711-5A46-B4D1-A8EDB3250B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390770-B4B7-D449-BCDF-4DD123F17B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60B011AA-731E-6746-BC31-FE309A2D1E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F01EF-B2A2-464F-9280-726AA0768906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3759483599"/>
      </p:ext>
    </p:extLst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98F360CB-1711-5A46-B4D1-A8EDB3250B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19390770-B4B7-D449-BCDF-4DD123F17B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60B011AA-731E-6746-BC31-FE309A2D1E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0B3E0-5D9C-438F-A8E4-15D4D9C6DA57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4101898849"/>
      </p:ext>
    </p:extLst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98F360CB-1711-5A46-B4D1-A8EDB3250B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9390770-B4B7-D449-BCDF-4DD123F17B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60B011AA-731E-6746-BC31-FE309A2D1E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76900-11A6-4043-9BA7-87CD30719373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1997713408"/>
      </p:ext>
    </p:extLst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98F360CB-1711-5A46-B4D1-A8EDB3250B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19390770-B4B7-D449-BCDF-4DD123F17B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60B011AA-731E-6746-BC31-FE309A2D1E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8006D-CB0D-4CEE-A375-74597CA1D158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617139381"/>
      </p:ext>
    </p:extLst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8F360CB-1711-5A46-B4D1-A8EDB3250B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390770-B4B7-D449-BCDF-4DD123F17B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60B011AA-731E-6746-BC31-FE309A2D1E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2509-E025-4978-B55B-9EBE5276B93C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2783270263"/>
      </p:ext>
    </p:extLst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8F360CB-1711-5A46-B4D1-A8EDB3250B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390770-B4B7-D449-BCDF-4DD123F17B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60B011AA-731E-6746-BC31-FE309A2D1E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977EA-1EF4-424B-8362-8CBE18FC119D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1145872706"/>
      </p:ext>
    </p:extLst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werpoint-taus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 smtClean="0"/>
              <a:t>Click to edit Master text styles</a:t>
            </a:r>
          </a:p>
          <a:p>
            <a:pPr lvl="1"/>
            <a:r>
              <a:rPr lang="en-GB" altLang="et-EE" smtClean="0"/>
              <a:t>Second level</a:t>
            </a:r>
          </a:p>
          <a:p>
            <a:pPr lvl="2"/>
            <a:r>
              <a:rPr lang="en-GB" altLang="et-EE" smtClean="0"/>
              <a:t>Third level</a:t>
            </a:r>
          </a:p>
          <a:p>
            <a:pPr lvl="3"/>
            <a:r>
              <a:rPr lang="en-GB" altLang="et-EE" smtClean="0"/>
              <a:t>Fourth level</a:t>
            </a:r>
          </a:p>
          <a:p>
            <a:pPr lvl="4"/>
            <a:r>
              <a:rPr lang="en-GB" altLang="et-EE" smtClean="0"/>
              <a:t>Fifth level</a:t>
            </a:r>
          </a:p>
        </p:txBody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xmlns="" id="{98F360CB-1711-5A46-B4D1-A8EDB3250B0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4974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77830" name="Rectangle 6">
            <a:extLst>
              <a:ext uri="{FF2B5EF4-FFF2-40B4-BE49-F238E27FC236}">
                <a16:creationId xmlns:a16="http://schemas.microsoft.com/office/drawing/2014/main" xmlns="" id="{19390770-B4B7-D449-BCDF-4DD123F17B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4974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77831" name="Rectangle 7">
            <a:extLst>
              <a:ext uri="{FF2B5EF4-FFF2-40B4-BE49-F238E27FC236}">
                <a16:creationId xmlns:a16="http://schemas.microsoft.com/office/drawing/2014/main" xmlns="" id="{60B011AA-731E-6746-BC31-FE309A2D1E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4974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107329-D514-42D2-BD7F-1CE5D3627BFA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ransition advClick="0" advTm="1000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49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49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49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49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4974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49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49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49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49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49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49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9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9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9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9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9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9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974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143000" y="2455767"/>
            <a:ext cx="6858000" cy="1790700"/>
          </a:xfrm>
        </p:spPr>
        <p:txBody>
          <a:bodyPr/>
          <a:lstStyle/>
          <a:p>
            <a:r>
              <a:rPr lang="et-EE" dirty="0" smtClean="0"/>
              <a:t>Pärnumaa liikumisuuring 2019</a:t>
            </a:r>
            <a:endParaRPr lang="en-US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143000" y="4492885"/>
            <a:ext cx="6858000" cy="1241822"/>
          </a:xfrm>
        </p:spPr>
        <p:txBody>
          <a:bodyPr/>
          <a:lstStyle/>
          <a:p>
            <a:r>
              <a:rPr lang="et-EE" b="1" dirty="0" smtClean="0"/>
              <a:t>Kandela Õun</a:t>
            </a:r>
          </a:p>
          <a:p>
            <a:r>
              <a:rPr lang="et-EE" dirty="0" smtClean="0"/>
              <a:t>Statistika </a:t>
            </a:r>
            <a:r>
              <a:rPr lang="et-EE" dirty="0" smtClean="0"/>
              <a:t>lektor</a:t>
            </a:r>
          </a:p>
          <a:p>
            <a:r>
              <a:rPr lang="et-EE" dirty="0" smtClean="0"/>
              <a:t>TÜ Pärnu kolledž</a:t>
            </a:r>
            <a:endParaRPr lang="en-US" dirty="0"/>
          </a:p>
        </p:txBody>
      </p:sp>
      <p:pic>
        <p:nvPicPr>
          <p:cNvPr id="8" name="Pil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052736"/>
            <a:ext cx="8186298" cy="103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99258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73749" y="908720"/>
            <a:ext cx="7772400" cy="1143000"/>
          </a:xfrm>
        </p:spPr>
        <p:txBody>
          <a:bodyPr/>
          <a:lstStyle/>
          <a:p>
            <a:r>
              <a:rPr lang="et-EE" sz="3200" dirty="0"/>
              <a:t>Liikumisharrastused, millega tegelevad Harrastajad (n=1244)</a:t>
            </a:r>
            <a:endParaRPr lang="en-US" sz="3200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33" y="2276872"/>
            <a:ext cx="842583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62359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83575" y="836712"/>
            <a:ext cx="7772400" cy="1143000"/>
          </a:xfrm>
        </p:spPr>
        <p:txBody>
          <a:bodyPr/>
          <a:lstStyle/>
          <a:p>
            <a:r>
              <a:rPr lang="et-EE" sz="3600" dirty="0"/>
              <a:t>Erinevate harrastustega tegelemise arv ja </a:t>
            </a:r>
            <a:r>
              <a:rPr lang="et-EE" sz="3600" dirty="0" smtClean="0"/>
              <a:t>intensiivsus</a:t>
            </a:r>
            <a:endParaRPr lang="en-US" sz="3600" dirty="0"/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67" y="2144325"/>
            <a:ext cx="7649417" cy="459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06098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143000"/>
          </a:xfrm>
        </p:spPr>
        <p:txBody>
          <a:bodyPr/>
          <a:lstStyle/>
          <a:p>
            <a:r>
              <a:rPr lang="et-EE" sz="3200" dirty="0" smtClean="0"/>
              <a:t>Keskmine </a:t>
            </a:r>
            <a:r>
              <a:rPr lang="et-EE" sz="3200" dirty="0"/>
              <a:t>tundide arv nädalas erinevatel aastaaegadel harrastamise kestuse lõikes</a:t>
            </a:r>
            <a:endParaRPr lang="en-US" sz="3200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72" y="2132856"/>
            <a:ext cx="8700855" cy="447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58349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 smtClean="0"/>
              <a:t>Suvised harrastustingimused võrreldes muu aastaga</a:t>
            </a:r>
            <a:endParaRPr lang="en-US" sz="3200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060848"/>
            <a:ext cx="7200800" cy="456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81417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Liikumisharrastusega tegelemise </a:t>
            </a:r>
            <a:r>
              <a:rPr lang="et-EE" dirty="0" smtClean="0"/>
              <a:t>kaaslased</a:t>
            </a:r>
            <a:endParaRPr lang="en-US" dirty="0"/>
          </a:p>
        </p:txBody>
      </p:sp>
      <p:graphicFrame>
        <p:nvGraphicFramePr>
          <p:cNvPr id="5" name="Sisu kohatäid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57808"/>
              </p:ext>
            </p:extLst>
          </p:nvPr>
        </p:nvGraphicFramePr>
        <p:xfrm>
          <a:off x="685800" y="2060848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1881438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/>
              <a:t>Liikumisharrastusega tegelemise maht hetkel ja tulevikus</a:t>
            </a:r>
            <a:endParaRPr lang="en-US" sz="3200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53028"/>
            <a:ext cx="7488832" cy="486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9970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Liikumisürituste </a:t>
            </a:r>
            <a:r>
              <a:rPr lang="et-EE" dirty="0" smtClean="0"/>
              <a:t>vajalikkus</a:t>
            </a:r>
            <a:endParaRPr lang="en-US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64" y="1764647"/>
            <a:ext cx="8075184" cy="506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78456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42" t="15583" r="9322" b="2912"/>
          <a:stretch/>
        </p:blipFill>
        <p:spPr>
          <a:xfrm>
            <a:off x="323528" y="1132635"/>
            <a:ext cx="8694409" cy="550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36000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 rotWithShape="1">
          <a:blip r:embed="rId2"/>
          <a:srcRect l="2370" t="15564" r="8875" b="3026"/>
          <a:stretch/>
        </p:blipFill>
        <p:spPr>
          <a:xfrm>
            <a:off x="312507" y="1139051"/>
            <a:ext cx="8427625" cy="573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56102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Huvitavat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85800" y="1841194"/>
            <a:ext cx="7772400" cy="4114800"/>
          </a:xfrm>
        </p:spPr>
        <p:txBody>
          <a:bodyPr/>
          <a:lstStyle/>
          <a:p>
            <a:r>
              <a:rPr lang="et-EE" sz="2000" dirty="0" smtClean="0"/>
              <a:t>Treeningrühmas osalevad noored, naised, Paikuse OV ja Põhja-Pärnumaa vald</a:t>
            </a:r>
          </a:p>
          <a:p>
            <a:r>
              <a:rPr lang="et-EE" sz="2000" dirty="0" smtClean="0"/>
              <a:t>Noored ei taha kohalikke väikeseid üritusi vaid pigem võistlusi</a:t>
            </a:r>
          </a:p>
          <a:p>
            <a:r>
              <a:rPr lang="et-EE" sz="2000" dirty="0" smtClean="0"/>
              <a:t>Matku tahavad kõrgema haridusega, 25-65a, naised, </a:t>
            </a:r>
            <a:r>
              <a:rPr lang="et-EE" sz="2000" dirty="0"/>
              <a:t>A</a:t>
            </a:r>
            <a:r>
              <a:rPr lang="et-EE" sz="2000" dirty="0" smtClean="0"/>
              <a:t>udru OV, Põhja-Pärnumaa, Tori ja Saarde vallad</a:t>
            </a:r>
          </a:p>
          <a:p>
            <a:r>
              <a:rPr lang="et-EE" sz="2000" dirty="0" smtClean="0"/>
              <a:t>Maaelanikud soovivad </a:t>
            </a:r>
            <a:r>
              <a:rPr lang="et-EE" sz="2000" dirty="0" err="1" smtClean="0"/>
              <a:t>kergliiklusteid</a:t>
            </a:r>
            <a:r>
              <a:rPr lang="et-EE" sz="2000" dirty="0" smtClean="0"/>
              <a:t>, ei taha linna sportima tulla, isegi kui seal tööl käivad</a:t>
            </a:r>
          </a:p>
          <a:p>
            <a:r>
              <a:rPr lang="et-EE" sz="2000" dirty="0" smtClean="0"/>
              <a:t>Ujuda soovitakse, kuid ujulad on üle rahvastatud</a:t>
            </a:r>
          </a:p>
          <a:p>
            <a:r>
              <a:rPr lang="et-EE" sz="2000" dirty="0" smtClean="0"/>
              <a:t>Kuni 5a Harrastajad lühemate distantsidega jooksuüritusi, rattamatku</a:t>
            </a:r>
          </a:p>
          <a:p>
            <a:r>
              <a:rPr lang="et-EE" sz="2000" dirty="0" err="1" smtClean="0"/>
              <a:t>Rogainid</a:t>
            </a:r>
            <a:r>
              <a:rPr lang="et-EE" sz="2000" dirty="0" smtClean="0"/>
              <a:t>, ekstreemsemad </a:t>
            </a:r>
            <a:r>
              <a:rPr lang="et-EE" sz="2000" dirty="0" err="1" smtClean="0"/>
              <a:t>proovilepanekud</a:t>
            </a:r>
            <a:r>
              <a:rPr lang="et-EE" sz="2000" dirty="0" smtClean="0"/>
              <a:t>, ülipikad distantsid</a:t>
            </a:r>
          </a:p>
          <a:p>
            <a:r>
              <a:rPr lang="et-EE" sz="2000" dirty="0" smtClean="0"/>
              <a:t>Liigutakse hea enesetunde ja vormis oleku pärast</a:t>
            </a:r>
          </a:p>
          <a:p>
            <a:r>
              <a:rPr lang="et-EE" sz="2000" dirty="0" smtClean="0"/>
              <a:t>Interneti abil saadakse infot kõige rohkem, noortel on ka perekonnaliikme mõju suurem kui teistel.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5030529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600" dirty="0"/>
              <a:t>Uuringu eesmärk, meetod, korraldus </a:t>
            </a:r>
            <a:endParaRPr lang="en-US" sz="36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67544" y="1981200"/>
            <a:ext cx="8424936" cy="4114800"/>
          </a:xfrm>
        </p:spPr>
        <p:txBody>
          <a:bodyPr/>
          <a:lstStyle/>
          <a:p>
            <a:r>
              <a:rPr lang="et-EE" sz="2400" dirty="0" smtClean="0"/>
              <a:t>Eesmärgiks </a:t>
            </a:r>
            <a:r>
              <a:rPr lang="et-EE" sz="2400" dirty="0"/>
              <a:t>on kaardistada Pärnumaa elanikkonna liikumisharjumused ja </a:t>
            </a:r>
            <a:r>
              <a:rPr lang="et-EE" sz="2400" dirty="0" smtClean="0"/>
              <a:t>–hoiakud.</a:t>
            </a:r>
            <a:endParaRPr lang="et-EE" sz="2400" dirty="0" smtClean="0"/>
          </a:p>
          <a:p>
            <a:r>
              <a:rPr lang="et-EE" sz="2400" dirty="0" smtClean="0"/>
              <a:t>Aluseks </a:t>
            </a:r>
            <a:r>
              <a:rPr lang="et-EE" sz="2400" dirty="0"/>
              <a:t>EOK küsitlus, mida täiendati liikumisharrastustega tegelemise osas detailsema info saamiseks. </a:t>
            </a:r>
            <a:endParaRPr lang="et-EE" sz="2400" dirty="0" smtClean="0"/>
          </a:p>
          <a:p>
            <a:r>
              <a:rPr lang="et-EE" sz="2400" dirty="0" smtClean="0"/>
              <a:t>Uuringu </a:t>
            </a:r>
            <a:r>
              <a:rPr lang="et-EE" sz="2400" dirty="0"/>
              <a:t>esialgne sihtgrupp oli 15-69-aastased Pärnumaa elanikud, kuid valimisse kaasati ka määratud vahemikus nooremaid ja vanemaid vastajaid</a:t>
            </a:r>
            <a:r>
              <a:rPr lang="et-EE" sz="2400" dirty="0" smtClean="0"/>
              <a:t>.</a:t>
            </a:r>
          </a:p>
          <a:p>
            <a:r>
              <a:rPr lang="et-EE" sz="2400" dirty="0" smtClean="0"/>
              <a:t>Uuring </a:t>
            </a:r>
            <a:r>
              <a:rPr lang="et-EE" sz="2400" dirty="0"/>
              <a:t>viidi läbi </a:t>
            </a:r>
            <a:r>
              <a:rPr lang="et-EE" sz="2400" dirty="0" smtClean="0"/>
              <a:t>6.03- 16.04.2019 kvantitatiivuuringuna</a:t>
            </a:r>
            <a:r>
              <a:rPr lang="et-EE" sz="2400" dirty="0"/>
              <a:t>, mis ei välista olulise info saamiseks ka avatud küsimuste olemasolu ankeedis.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2587064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Vastajate mõtteid: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711809" y="1700808"/>
            <a:ext cx="7772400" cy="4114800"/>
          </a:xfrm>
        </p:spPr>
        <p:txBody>
          <a:bodyPr/>
          <a:lstStyle/>
          <a:p>
            <a:r>
              <a:rPr lang="et-EE" sz="2000" i="1" dirty="0"/>
              <a:t>Pärnumaale oleks </a:t>
            </a:r>
            <a:r>
              <a:rPr lang="et-EE" sz="2000" i="1" dirty="0" smtClean="0"/>
              <a:t>vaja:1</a:t>
            </a:r>
            <a:r>
              <a:rPr lang="et-EE" sz="2000" i="1" dirty="0"/>
              <a:t>. Jõulumäele laskesuusatamiseks vajalikke tingimusi, ehk lasketiiru. Suusarajad sobivad raskusastmetelt tippvõistluste läbiviimiseks. 2. Pärnumaa ralli, omavalitsuste rahalise panusega korraldusse. </a:t>
            </a:r>
            <a:endParaRPr lang="et-EE" sz="2000" i="1" dirty="0" smtClean="0"/>
          </a:p>
          <a:p>
            <a:r>
              <a:rPr lang="et-EE" sz="2000" i="1" dirty="0" smtClean="0"/>
              <a:t>Tahaks </a:t>
            </a:r>
            <a:r>
              <a:rPr lang="et-EE" sz="2000" i="1" dirty="0"/>
              <a:t>proovida ja juhendamist, enne kui varustust otsima minna. </a:t>
            </a:r>
            <a:endParaRPr lang="et-EE" sz="2000" i="1" dirty="0" smtClean="0"/>
          </a:p>
          <a:p>
            <a:r>
              <a:rPr lang="et-EE" sz="2000" i="1" dirty="0"/>
              <a:t>Vanasti oli selline üritus "12 tervise laupäeva ".  See oli pereüritus, kus rahvas rändas koos lastega ning inimesi oli rajal murdu</a:t>
            </a:r>
            <a:r>
              <a:rPr lang="et-EE" sz="2000" dirty="0" smtClean="0"/>
              <a:t>.</a:t>
            </a:r>
          </a:p>
          <a:p>
            <a:r>
              <a:rPr lang="et-EE" sz="2000" i="1" dirty="0"/>
              <a:t>Suviseid treeninguid rannas, näit. </a:t>
            </a:r>
            <a:r>
              <a:rPr lang="et-EE" sz="2000" i="1" dirty="0" err="1"/>
              <a:t>zumba</a:t>
            </a:r>
            <a:r>
              <a:rPr lang="et-EE" sz="2000" i="1" dirty="0"/>
              <a:t>, </a:t>
            </a:r>
            <a:r>
              <a:rPr lang="et-EE" sz="2000" i="1" dirty="0" err="1"/>
              <a:t>bodyjam</a:t>
            </a:r>
            <a:r>
              <a:rPr lang="et-EE" sz="2000" i="1" dirty="0"/>
              <a:t>, igasuguseid liikumistrenne, siis saaks nendest osa võtta ka need, kes rannas </a:t>
            </a:r>
            <a:r>
              <a:rPr lang="et-EE" sz="2000" i="1" dirty="0" smtClean="0"/>
              <a:t>puhkavad.</a:t>
            </a:r>
          </a:p>
          <a:p>
            <a:r>
              <a:rPr lang="et-EE" sz="2000" i="1" dirty="0"/>
              <a:t>Mõni suusarada võiks olla ka mere ääres. Ennevanasti oli rannas väga ilus suusarada. Algas juba Tõllapulga teest ja jõudis Raekülani välja.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0056996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Valimi kirjeldus</a:t>
            </a:r>
            <a:endParaRPr lang="en-US" sz="4000" dirty="0"/>
          </a:p>
        </p:txBody>
      </p:sp>
      <p:graphicFrame>
        <p:nvGraphicFramePr>
          <p:cNvPr id="14" name="Sisu kohatäide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68901"/>
              </p:ext>
            </p:extLst>
          </p:nvPr>
        </p:nvGraphicFramePr>
        <p:xfrm>
          <a:off x="706607" y="2060848"/>
          <a:ext cx="7772400" cy="4616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0" name="Rühm 19"/>
          <p:cNvGrpSpPr/>
          <p:nvPr/>
        </p:nvGrpSpPr>
        <p:grpSpPr>
          <a:xfrm>
            <a:off x="395536" y="1621161"/>
            <a:ext cx="7698999" cy="5120207"/>
            <a:chOff x="970764" y="2060848"/>
            <a:chExt cx="6319132" cy="4809206"/>
          </a:xfrm>
        </p:grpSpPr>
        <p:pic>
          <p:nvPicPr>
            <p:cNvPr id="17" name="Pilt 16"/>
            <p:cNvPicPr>
              <a:picLocks noChangeAspect="1"/>
            </p:cNvPicPr>
            <p:nvPr/>
          </p:nvPicPr>
          <p:blipFill rotWithShape="1">
            <a:blip r:embed="rId3"/>
            <a:srcRect r="-72" b="53150"/>
            <a:stretch/>
          </p:blipFill>
          <p:spPr>
            <a:xfrm>
              <a:off x="971600" y="2060848"/>
              <a:ext cx="6318295" cy="4408147"/>
            </a:xfrm>
            <a:prstGeom prst="rect">
              <a:avLst/>
            </a:prstGeom>
          </p:spPr>
        </p:pic>
        <p:pic>
          <p:nvPicPr>
            <p:cNvPr id="19" name="Pilt 18"/>
            <p:cNvPicPr>
              <a:picLocks noChangeAspect="1"/>
            </p:cNvPicPr>
            <p:nvPr/>
          </p:nvPicPr>
          <p:blipFill rotWithShape="1">
            <a:blip r:embed="rId3"/>
            <a:srcRect t="46850" b="29000"/>
            <a:stretch/>
          </p:blipFill>
          <p:spPr>
            <a:xfrm>
              <a:off x="970764" y="4595876"/>
              <a:ext cx="6319132" cy="2274178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6156176" y="2564904"/>
            <a:ext cx="2874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1446 </a:t>
            </a:r>
            <a:r>
              <a:rPr lang="et-EE" dirty="0" smtClean="0"/>
              <a:t>vastajat</a:t>
            </a:r>
          </a:p>
          <a:p>
            <a:r>
              <a:rPr lang="et-EE" dirty="0" smtClean="0"/>
              <a:t>202 Mitteharrastajat</a:t>
            </a:r>
          </a:p>
          <a:p>
            <a:r>
              <a:rPr lang="et-EE" dirty="0" smtClean="0"/>
              <a:t>1244 Harrastajat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09224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Liikumisharrastuse huvi</a:t>
            </a:r>
            <a:endParaRPr lang="en-US" dirty="0"/>
          </a:p>
        </p:txBody>
      </p:sp>
      <p:pic>
        <p:nvPicPr>
          <p:cNvPr id="9" name="Pilt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102869"/>
            <a:ext cx="7272808" cy="449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81464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</a:t>
            </a:r>
            <a:r>
              <a:rPr lang="et-EE" dirty="0" smtClean="0"/>
              <a:t>itteharrastaja</a:t>
            </a:r>
            <a:endParaRPr lang="en-US" dirty="0"/>
          </a:p>
        </p:txBody>
      </p:sp>
      <p:pic>
        <p:nvPicPr>
          <p:cNvPr id="26626" name="Pilt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12130"/>
            <a:ext cx="24003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5" name="Pilt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21027"/>
            <a:ext cx="15906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kumimoji="0" lang="et-EE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Ristkülik 7"/>
          <p:cNvSpPr/>
          <p:nvPr/>
        </p:nvSpPr>
        <p:spPr>
          <a:xfrm>
            <a:off x="664076" y="6179106"/>
            <a:ext cx="8206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et-EE" sz="2000" dirty="0"/>
              <a:t>Pilt 1. Nais- ja meesmitteharrastajate illustratsioon (autor Marit Piirman)</a:t>
            </a:r>
            <a:endParaRPr lang="en-US" sz="2000" dirty="0"/>
          </a:p>
        </p:txBody>
      </p:sp>
      <p:sp>
        <p:nvSpPr>
          <p:cNvPr id="10" name="Sisu kohatäide 2"/>
          <p:cNvSpPr>
            <a:spLocks noGrp="1"/>
          </p:cNvSpPr>
          <p:nvPr>
            <p:ph idx="1"/>
          </p:nvPr>
        </p:nvSpPr>
        <p:spPr>
          <a:xfrm>
            <a:off x="404812" y="1851734"/>
            <a:ext cx="8334375" cy="4114800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t-EE" sz="2000" dirty="0" smtClean="0"/>
              <a:t>P</a:t>
            </a:r>
            <a:r>
              <a:rPr lang="en-US" sz="2000" dirty="0" err="1"/>
              <a:t>igem</a:t>
            </a:r>
            <a:r>
              <a:rPr lang="en-US" sz="2000" dirty="0"/>
              <a:t> </a:t>
            </a:r>
            <a:r>
              <a:rPr lang="en-US" sz="2000" dirty="0" err="1"/>
              <a:t>veidi</a:t>
            </a:r>
            <a:r>
              <a:rPr lang="en-US" sz="2000" dirty="0"/>
              <a:t> </a:t>
            </a:r>
            <a:r>
              <a:rPr lang="en-US" sz="2000" dirty="0" err="1"/>
              <a:t>ülekaalulisusele</a:t>
            </a:r>
            <a:r>
              <a:rPr lang="en-US" sz="2000" dirty="0"/>
              <a:t> </a:t>
            </a:r>
            <a:r>
              <a:rPr lang="en-US" sz="2000" dirty="0" err="1"/>
              <a:t>kalduv</a:t>
            </a:r>
            <a:r>
              <a:rPr lang="en-US" sz="2000" dirty="0"/>
              <a:t> </a:t>
            </a:r>
            <a:r>
              <a:rPr lang="en-US" sz="2000" dirty="0" err="1"/>
              <a:t>enamasti</a:t>
            </a:r>
            <a:r>
              <a:rPr lang="en-US" sz="2000" dirty="0"/>
              <a:t> </a:t>
            </a:r>
            <a:r>
              <a:rPr lang="en-US" sz="2000" dirty="0" err="1"/>
              <a:t>ajapuudus</a:t>
            </a:r>
            <a:r>
              <a:rPr lang="et-EE" sz="2000" dirty="0"/>
              <a:t>es inimene, kes</a:t>
            </a:r>
            <a:r>
              <a:rPr lang="en-US" sz="2000" dirty="0"/>
              <a:t> </a:t>
            </a:r>
            <a:r>
              <a:rPr lang="en-US" sz="2000" dirty="0" err="1"/>
              <a:t>hea</a:t>
            </a:r>
            <a:r>
              <a:rPr lang="en-US" sz="2000" dirty="0"/>
              <a:t> </a:t>
            </a:r>
            <a:r>
              <a:rPr lang="en-US" sz="2000" dirty="0" err="1"/>
              <a:t>meelega</a:t>
            </a:r>
            <a:r>
              <a:rPr lang="en-US" sz="2000" dirty="0"/>
              <a:t> </a:t>
            </a:r>
            <a:r>
              <a:rPr lang="en-US" sz="2000" dirty="0" err="1"/>
              <a:t>harrastaks</a:t>
            </a:r>
            <a:r>
              <a:rPr lang="en-US" sz="2000" dirty="0"/>
              <a:t> </a:t>
            </a:r>
            <a:r>
              <a:rPr lang="en-US" sz="2000" dirty="0" err="1"/>
              <a:t>rattaga</a:t>
            </a:r>
            <a:r>
              <a:rPr lang="en-US" sz="2000" dirty="0"/>
              <a:t> </a:t>
            </a:r>
            <a:r>
              <a:rPr lang="en-US" sz="2000" dirty="0" err="1"/>
              <a:t>sõitmist</a:t>
            </a:r>
            <a:r>
              <a:rPr lang="et-EE" sz="2000" dirty="0"/>
              <a:t>,</a:t>
            </a:r>
            <a:r>
              <a:rPr lang="en-US" sz="2000" dirty="0"/>
              <a:t> </a:t>
            </a:r>
            <a:r>
              <a:rPr lang="en-US" sz="2000" dirty="0" err="1"/>
              <a:t>ujumist</a:t>
            </a:r>
            <a:r>
              <a:rPr lang="et-EE" sz="2000" dirty="0"/>
              <a:t> </a:t>
            </a:r>
            <a:r>
              <a:rPr lang="en-US" sz="2000" dirty="0" err="1"/>
              <a:t>või</a:t>
            </a:r>
            <a:r>
              <a:rPr lang="en-US" sz="2000" dirty="0"/>
              <a:t> </a:t>
            </a:r>
            <a:r>
              <a:rPr lang="en-US" sz="2000" dirty="0" err="1"/>
              <a:t>matkamist</a:t>
            </a:r>
            <a:r>
              <a:rPr lang="et-EE" sz="2000" dirty="0"/>
              <a:t>.</a:t>
            </a:r>
            <a:r>
              <a:rPr lang="en-US" sz="2000" dirty="0"/>
              <a:t> </a:t>
            </a:r>
            <a:endParaRPr lang="et-EE" sz="2000" dirty="0"/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t-EE" sz="2000" dirty="0"/>
              <a:t>Ta</a:t>
            </a:r>
            <a:r>
              <a:rPr lang="en-US" sz="2000" dirty="0"/>
              <a:t> on </a:t>
            </a:r>
            <a:r>
              <a:rPr lang="en-US" sz="2000" dirty="0" err="1"/>
              <a:t>oma</a:t>
            </a:r>
            <a:r>
              <a:rPr lang="en-US" sz="2000" dirty="0"/>
              <a:t> </a:t>
            </a:r>
            <a:r>
              <a:rPr lang="en-US" sz="2000" dirty="0" err="1"/>
              <a:t>tervisega</a:t>
            </a:r>
            <a:r>
              <a:rPr lang="en-US" sz="2000" dirty="0"/>
              <a:t> </a:t>
            </a:r>
            <a:r>
              <a:rPr lang="et-EE" sz="2000" dirty="0"/>
              <a:t>keskmiselt r</a:t>
            </a:r>
            <a:r>
              <a:rPr lang="en-US" sz="2000" dirty="0" err="1"/>
              <a:t>ahul</a:t>
            </a:r>
            <a:r>
              <a:rPr lang="en-US" sz="2000" dirty="0"/>
              <a:t>, </a:t>
            </a:r>
            <a:r>
              <a:rPr lang="en-US" sz="2000" dirty="0" err="1"/>
              <a:t>eluga</a:t>
            </a:r>
            <a:r>
              <a:rPr lang="en-US" sz="2000" dirty="0"/>
              <a:t> </a:t>
            </a:r>
            <a:r>
              <a:rPr lang="en-US" sz="2000" dirty="0" err="1"/>
              <a:t>pigem</a:t>
            </a:r>
            <a:r>
              <a:rPr lang="en-US" sz="2000" dirty="0"/>
              <a:t> </a:t>
            </a:r>
            <a:r>
              <a:rPr lang="en-US" sz="2000" dirty="0" err="1"/>
              <a:t>rahul</a:t>
            </a:r>
            <a:r>
              <a:rPr lang="et-EE" sz="2000" dirty="0"/>
              <a:t> ja</a:t>
            </a:r>
            <a:r>
              <a:rPr lang="en-US" sz="2000" dirty="0"/>
              <a:t> </a:t>
            </a:r>
            <a:r>
              <a:rPr lang="en-US" sz="2000" dirty="0" err="1"/>
              <a:t>uneaja</a:t>
            </a:r>
            <a:r>
              <a:rPr lang="en-US" sz="2000" dirty="0"/>
              <a:t> </a:t>
            </a:r>
            <a:r>
              <a:rPr lang="en-US" sz="2000" dirty="0" err="1"/>
              <a:t>piisavus</a:t>
            </a:r>
            <a:r>
              <a:rPr lang="et-EE" sz="2000" dirty="0"/>
              <a:t> </a:t>
            </a:r>
            <a:r>
              <a:rPr lang="en-US" sz="2000" dirty="0" err="1"/>
              <a:t>nii</a:t>
            </a:r>
            <a:r>
              <a:rPr lang="en-US" sz="2000" dirty="0"/>
              <a:t> ja </a:t>
            </a:r>
            <a:r>
              <a:rPr lang="en-US" sz="2000" dirty="0" err="1"/>
              <a:t>na</a:t>
            </a:r>
            <a:r>
              <a:rPr lang="et-EE" sz="2000" dirty="0"/>
              <a:t>a.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t-EE" sz="2000" dirty="0"/>
              <a:t>Ta </a:t>
            </a:r>
            <a:r>
              <a:rPr lang="en-US" sz="2000" dirty="0" err="1"/>
              <a:t>ei</a:t>
            </a:r>
            <a:r>
              <a:rPr lang="en-US" sz="2000" dirty="0"/>
              <a:t> </a:t>
            </a:r>
            <a:r>
              <a:rPr lang="en-US" sz="2000" dirty="0" err="1"/>
              <a:t>tarbi</a:t>
            </a:r>
            <a:r>
              <a:rPr lang="en-US" sz="2000" dirty="0"/>
              <a:t> </a:t>
            </a:r>
            <a:r>
              <a:rPr lang="en-US" sz="2000" dirty="0" err="1"/>
              <a:t>ei</a:t>
            </a:r>
            <a:r>
              <a:rPr lang="en-US" sz="2000" dirty="0"/>
              <a:t> </a:t>
            </a:r>
            <a:r>
              <a:rPr lang="en-US" sz="2000" dirty="0" err="1"/>
              <a:t>alkoholi</a:t>
            </a:r>
            <a:r>
              <a:rPr lang="en-US" sz="2000" dirty="0"/>
              <a:t> </a:t>
            </a:r>
            <a:r>
              <a:rPr lang="en-US" sz="2000" dirty="0" err="1"/>
              <a:t>ega</a:t>
            </a:r>
            <a:r>
              <a:rPr lang="en-US" sz="2000" dirty="0"/>
              <a:t> </a:t>
            </a:r>
            <a:r>
              <a:rPr lang="en-US" sz="2000" dirty="0" err="1"/>
              <a:t>suitseta</a:t>
            </a:r>
            <a:r>
              <a:rPr lang="en-US" sz="2000" dirty="0"/>
              <a:t> </a:t>
            </a:r>
            <a:r>
              <a:rPr lang="en-US" sz="2000" dirty="0" err="1"/>
              <a:t>liiga</a:t>
            </a:r>
            <a:r>
              <a:rPr lang="en-US" sz="2000" dirty="0"/>
              <a:t> </a:t>
            </a:r>
            <a:r>
              <a:rPr lang="en-US" sz="2000" dirty="0" err="1"/>
              <a:t>palju</a:t>
            </a:r>
            <a:r>
              <a:rPr lang="en-US" sz="2000" dirty="0"/>
              <a:t>, </a:t>
            </a:r>
            <a:r>
              <a:rPr lang="et-EE" sz="2000" dirty="0"/>
              <a:t>s</a:t>
            </a:r>
            <a:r>
              <a:rPr lang="en-US" sz="2000" dirty="0" err="1"/>
              <a:t>ööb</a:t>
            </a:r>
            <a:r>
              <a:rPr lang="en-US" sz="2000" dirty="0"/>
              <a:t> </a:t>
            </a:r>
            <a:r>
              <a:rPr lang="en-US" sz="2000" dirty="0" err="1"/>
              <a:t>enamasti</a:t>
            </a:r>
            <a:r>
              <a:rPr lang="en-US" sz="2000" dirty="0"/>
              <a:t> </a:t>
            </a:r>
            <a:r>
              <a:rPr lang="en-US" sz="2000" dirty="0" err="1"/>
              <a:t>või</a:t>
            </a:r>
            <a:r>
              <a:rPr lang="en-US" sz="2000" dirty="0"/>
              <a:t> </a:t>
            </a:r>
            <a:r>
              <a:rPr lang="en-US" sz="2000" dirty="0" err="1"/>
              <a:t>alati</a:t>
            </a:r>
            <a:r>
              <a:rPr lang="en-US" sz="2000" dirty="0"/>
              <a:t> </a:t>
            </a:r>
            <a:r>
              <a:rPr lang="en-US" sz="2000" dirty="0" err="1"/>
              <a:t>igal</a:t>
            </a:r>
            <a:r>
              <a:rPr lang="en-US" sz="2000" dirty="0"/>
              <a:t> </a:t>
            </a:r>
            <a:r>
              <a:rPr lang="en-US" sz="2000" dirty="0" err="1"/>
              <a:t>hommikul</a:t>
            </a:r>
            <a:r>
              <a:rPr lang="en-US" sz="2000" dirty="0"/>
              <a:t>, </a:t>
            </a:r>
            <a:r>
              <a:rPr lang="en-US" sz="2000" dirty="0" err="1"/>
              <a:t>kuid</a:t>
            </a:r>
            <a:r>
              <a:rPr lang="en-US" sz="2000" dirty="0"/>
              <a:t> </a:t>
            </a:r>
            <a:r>
              <a:rPr lang="en-US" sz="2000" dirty="0" err="1"/>
              <a:t>teadlikult</a:t>
            </a:r>
            <a:r>
              <a:rPr lang="en-US" sz="2000" dirty="0"/>
              <a:t> </a:t>
            </a:r>
            <a:r>
              <a:rPr lang="en-US" sz="2000" dirty="0" err="1"/>
              <a:t>toitumise</a:t>
            </a:r>
            <a:r>
              <a:rPr lang="et-EE" sz="2000" dirty="0"/>
              <a:t> osas on kõhkleval seisukohal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7439734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Mittetegelemise põhjused</a:t>
            </a:r>
            <a:endParaRPr lang="en-US" dirty="0"/>
          </a:p>
        </p:txBody>
      </p:sp>
      <p:graphicFrame>
        <p:nvGraphicFramePr>
          <p:cNvPr id="4" name="Sisu kohatäid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310816"/>
              </p:ext>
            </p:extLst>
          </p:nvPr>
        </p:nvGraphicFramePr>
        <p:xfrm>
          <a:off x="251520" y="1981200"/>
          <a:ext cx="8712968" cy="4616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4837969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Soov tegeleda</a:t>
            </a:r>
            <a:endParaRPr lang="en-US" dirty="0"/>
          </a:p>
        </p:txBody>
      </p:sp>
      <p:graphicFrame>
        <p:nvGraphicFramePr>
          <p:cNvPr id="4" name="Sisu kohatäid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077807"/>
              </p:ext>
            </p:extLst>
          </p:nvPr>
        </p:nvGraphicFramePr>
        <p:xfrm>
          <a:off x="251520" y="1916113"/>
          <a:ext cx="8712968" cy="4681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580904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Harrastaja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23825" y="1981200"/>
            <a:ext cx="8334375" cy="4114800"/>
          </a:xfrm>
        </p:spPr>
        <p:txBody>
          <a:bodyPr/>
          <a:lstStyle/>
          <a:p>
            <a:r>
              <a:rPr lang="et-EE" sz="2000" dirty="0"/>
              <a:t>Harrastaja on </a:t>
            </a:r>
            <a:r>
              <a:rPr lang="et-EE" sz="2000" dirty="0" smtClean="0"/>
              <a:t>normaalkaaluline 37 aastane tervisespordist </a:t>
            </a:r>
            <a:r>
              <a:rPr lang="et-EE" sz="2000" dirty="0"/>
              <a:t>huvitatud </a:t>
            </a:r>
            <a:r>
              <a:rPr lang="et-EE" sz="2000" dirty="0" smtClean="0"/>
              <a:t>isik, kes tegeleb liikumisharrastusega </a:t>
            </a:r>
            <a:r>
              <a:rPr lang="et-EE" sz="2000" dirty="0"/>
              <a:t>parema füüsilise vormi või hea enesetunde saavutamiseks juba vähemalt 10 aastat. </a:t>
            </a:r>
            <a:endParaRPr lang="et-EE" sz="2000" dirty="0" smtClean="0"/>
          </a:p>
          <a:p>
            <a:r>
              <a:rPr lang="et-EE" sz="2000" dirty="0" smtClean="0"/>
              <a:t>Ta </a:t>
            </a:r>
            <a:r>
              <a:rPr lang="et-EE" sz="2000" dirty="0"/>
              <a:t>ei hooli </a:t>
            </a:r>
            <a:r>
              <a:rPr lang="et-EE" sz="2000" dirty="0" smtClean="0"/>
              <a:t>rahvaspordiüritustest, </a:t>
            </a:r>
            <a:r>
              <a:rPr lang="et-EE" sz="2000" dirty="0"/>
              <a:t>harrastab kõndi või kepikõndi, sõidab rattaga või jookseb </a:t>
            </a:r>
            <a:r>
              <a:rPr lang="et-EE" sz="2000" dirty="0" err="1"/>
              <a:t>kergliiklusteedel</a:t>
            </a:r>
            <a:r>
              <a:rPr lang="et-EE" sz="2000" dirty="0"/>
              <a:t>, teede või tänavate ääres või terviseradadel. Pigem meeldib talle liikuda välitingimustes</a:t>
            </a:r>
            <a:r>
              <a:rPr lang="et-EE" sz="2000" dirty="0" smtClean="0"/>
              <a:t>.</a:t>
            </a:r>
          </a:p>
          <a:p>
            <a:r>
              <a:rPr lang="et-EE" sz="2000" dirty="0" smtClean="0"/>
              <a:t> </a:t>
            </a:r>
            <a:r>
              <a:rPr lang="et-EE" sz="2000" dirty="0"/>
              <a:t>Ta on oma eluga rahul, ei tarvita ülemäära alkoholi ja tubakatooteid, sööb hommikusööki ja on piisava uneajaga.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7" name="Pilt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4520050"/>
            <a:ext cx="19621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lt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4797152"/>
            <a:ext cx="11239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lt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87627"/>
            <a:ext cx="19526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515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54316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50980" y="1052736"/>
            <a:ext cx="7772400" cy="1143000"/>
          </a:xfrm>
        </p:spPr>
        <p:txBody>
          <a:bodyPr/>
          <a:lstStyle/>
          <a:p>
            <a:r>
              <a:rPr lang="et-EE" sz="3200" dirty="0"/>
              <a:t>Kui kaua (järjest) olete tegelenud tervisespordiga?</a:t>
            </a:r>
            <a:endParaRPr lang="en-US" sz="3200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 rotWithShape="1">
          <a:blip r:embed="rId2"/>
          <a:srcRect t="61167"/>
          <a:stretch/>
        </p:blipFill>
        <p:spPr>
          <a:xfrm>
            <a:off x="130361" y="2420888"/>
            <a:ext cx="9013639" cy="372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77663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lledzi_esitlus(karjäärinõustajatele)">
  <a:themeElements>
    <a:clrScheme name="Kolledzi_esitlus(karjäärinõustajatele)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lledzi_esitlus(karjäärinõustajatele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t-E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t-E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Kolledzi_esitlus(karjäärinõustajatele)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lledzi_esitlus(karjäärinõustajatele)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lledzi_esitlus(karjäärinõustajatele)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lledzi_esitlus(karjäärinõustajatele)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lledzi_esitlus(karjäärinõustajatele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lledzi_esitlus(karjäärinõustajatele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lledzi_esitlus(karjäärinõustajatele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Kolledzi_esitlus(karjäärinõustajatele)</Template>
  <TotalTime>3881</TotalTime>
  <Words>508</Words>
  <Application>Microsoft Office PowerPoint</Application>
  <PresentationFormat>Ekraaniseanss (4:3)</PresentationFormat>
  <Paragraphs>50</Paragraphs>
  <Slides>20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Verdana</vt:lpstr>
      <vt:lpstr>Kolledzi_esitlus(karjäärinõustajatele)</vt:lpstr>
      <vt:lpstr>Pärnumaa liikumisuuring 2019</vt:lpstr>
      <vt:lpstr>Uuringu eesmärk, meetod, korraldus </vt:lpstr>
      <vt:lpstr>Valimi kirjeldus</vt:lpstr>
      <vt:lpstr>Liikumisharrastuse huvi</vt:lpstr>
      <vt:lpstr>Mitteharrastaja</vt:lpstr>
      <vt:lpstr>Mittetegelemise põhjused</vt:lpstr>
      <vt:lpstr>Soov tegeleda</vt:lpstr>
      <vt:lpstr>Harrastaja</vt:lpstr>
      <vt:lpstr>Kui kaua (järjest) olete tegelenud tervisespordiga?</vt:lpstr>
      <vt:lpstr>Liikumisharrastused, millega tegelevad Harrastajad (n=1244)</vt:lpstr>
      <vt:lpstr>Erinevate harrastustega tegelemise arv ja intensiivsus</vt:lpstr>
      <vt:lpstr>Keskmine tundide arv nädalas erinevatel aastaaegadel harrastamise kestuse lõikes</vt:lpstr>
      <vt:lpstr>Suvised harrastustingimused võrreldes muu aastaga</vt:lpstr>
      <vt:lpstr>Liikumisharrastusega tegelemise kaaslased</vt:lpstr>
      <vt:lpstr>Liikumisharrastusega tegelemise maht hetkel ja tulevikus</vt:lpstr>
      <vt:lpstr>Liikumisürituste vajalikkus</vt:lpstr>
      <vt:lpstr>PowerPointi esitlus</vt:lpstr>
      <vt:lpstr>PowerPointi esitlus</vt:lpstr>
      <vt:lpstr>Huvitavat</vt:lpstr>
      <vt:lpstr>Vastajate mõtteid:</vt:lpstr>
    </vt:vector>
  </TitlesOfParts>
  <Company>TÜ Pärnu Kolledž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Tartu Ülikooli Pärnu kolledž</dc:title>
  <dc:creator>sirje</dc:creator>
  <cp:lastModifiedBy>Kandela Oun</cp:lastModifiedBy>
  <cp:revision>325</cp:revision>
  <dcterms:created xsi:type="dcterms:W3CDTF">2003-01-28T14:32:56Z</dcterms:created>
  <dcterms:modified xsi:type="dcterms:W3CDTF">2019-05-23T14:19:25Z</dcterms:modified>
</cp:coreProperties>
</file>